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593" r:id="rId2"/>
    <p:sldId id="299" r:id="rId3"/>
    <p:sldId id="310" r:id="rId4"/>
    <p:sldId id="311" r:id="rId5"/>
    <p:sldId id="300" r:id="rId6"/>
    <p:sldId id="308" r:id="rId7"/>
    <p:sldId id="309" r:id="rId8"/>
    <p:sldId id="302" r:id="rId9"/>
    <p:sldId id="312" r:id="rId10"/>
    <p:sldId id="313" r:id="rId11"/>
    <p:sldId id="340" r:id="rId12"/>
    <p:sldId id="315" r:id="rId13"/>
    <p:sldId id="823" r:id="rId14"/>
    <p:sldId id="323" r:id="rId15"/>
    <p:sldId id="831" r:id="rId16"/>
    <p:sldId id="322" r:id="rId17"/>
    <p:sldId id="324" r:id="rId18"/>
    <p:sldId id="834" r:id="rId19"/>
    <p:sldId id="835" r:id="rId20"/>
    <p:sldId id="836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d Kwartler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68" autoAdjust="0"/>
    <p:restoredTop sz="91529" autoAdjust="0"/>
  </p:normalViewPr>
  <p:slideViewPr>
    <p:cSldViewPr snapToGrid="0">
      <p:cViewPr varScale="1">
        <p:scale>
          <a:sx n="80" d="100"/>
          <a:sy n="80" d="100"/>
        </p:scale>
        <p:origin x="158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2/8/23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2/8/23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46173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2/8/23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2"/>
            <a:ext cx="1971675" cy="448759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47488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2/8/23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8"/>
          <p:cNvSpPr txBox="1">
            <a:spLocks/>
          </p:cNvSpPr>
          <p:nvPr userDrawn="1"/>
        </p:nvSpPr>
        <p:spPr>
          <a:xfrm>
            <a:off x="8382000" y="6446838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>
                    <a:alpha val="99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632D78A-10B3-4DCD-84B7-9E85168884D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74176" y="990600"/>
            <a:ext cx="8312624" cy="5181600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6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1000" y="274637"/>
            <a:ext cx="8305800" cy="487363"/>
          </a:xfrm>
          <a:prstGeom prst="rect">
            <a:avLst/>
          </a:prstGeom>
        </p:spPr>
        <p:txBody>
          <a:bodyPr anchor="ctr"/>
          <a:lstStyle>
            <a:lvl1pPr algn="l">
              <a:defRPr sz="2200">
                <a:solidFill>
                  <a:srgbClr val="043170">
                    <a:alpha val="99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slide title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690D8A1E-EA8F-46C1-B891-AE0C00D9C314}" type="datetime1">
              <a:rPr lang="en-US" smtClean="0"/>
              <a:t>2/8/23</a:t>
            </a:fld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56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2/8/23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2/8/23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2/8/23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2/8/23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2/8/23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2/8/23</a:t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461420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460142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2/8/23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451572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6"/>
            <a:ext cx="2949178" cy="447778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2/8/23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2/8/23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ipl.com/dev/demo" TargetMode="External"/><Relationship Id="rId7" Type="http://schemas.openxmlformats.org/officeDocument/2006/relationships/hyperlink" Target="https://github.com/toddmotto/public-apis" TargetMode="External"/><Relationship Id="rId2" Type="http://schemas.openxmlformats.org/officeDocument/2006/relationships/hyperlink" Target="https://newsapi.org/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programmableweb.com/apis/directory" TargetMode="External"/><Relationship Id="rId5" Type="http://schemas.openxmlformats.org/officeDocument/2006/relationships/hyperlink" Target="https://projects.fivethirtyeight.com/biden-approval-rating/historical-approval.json" TargetMode="External"/><Relationship Id="rId4" Type="http://schemas.openxmlformats.org/officeDocument/2006/relationships/hyperlink" Target="https://projects.fivethirtyeight.com/trump-approval-ratings/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www.google.com/maps/place/Cleveland,+OH/@41.4951143,-81.8462865,11z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maps.googleapis.com/maps/api/staticmap?center=cleveland,+oh&amp;zoom=10&amp;size=640x640&amp;scale=2&amp;maptype=terrain&amp;key=AIzaSyCg5BhicmNdpk2Hg1dr0m-H3XPWjd0BtfU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maps.googleapis.com/maps/api/geocode/json?address=cleveland&amp;sensor=false&amp;key=AIzaSyCg5BhicmNdpk2Hg1dr0m-H3XPWjd0BtfU" TargetMode="Externa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K5Rly83zfuI&amp;ab_channel=TheDailyShowwithTrevorNoah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sz="2400" i="1" dirty="0"/>
              <a:t>API Sources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Ted Kwartler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2/8/23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</p:spTree>
    <p:extLst>
      <p:ext uri="{BB962C8B-B14F-4D97-AF65-F5344CB8AC3E}">
        <p14:creationId xmlns:p14="http://schemas.microsoft.com/office/powerpoint/2010/main" val="1912304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2/8/23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Image result for chrome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267" y="1158982"/>
            <a:ext cx="745958" cy="74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705969" y="1269240"/>
            <a:ext cx="59118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Click XHR and search for “timed” as in </a:t>
            </a:r>
            <a:r>
              <a:rPr lang="en-US" dirty="0" err="1"/>
              <a:t>timedtext</a:t>
            </a:r>
            <a:r>
              <a:rPr lang="en-US" dirty="0"/>
              <a:t>.  </a:t>
            </a:r>
          </a:p>
          <a:p>
            <a:r>
              <a:rPr lang="en-US" dirty="0"/>
              <a:t>Right click on the request name and select “open in new tab”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9812" y="1989235"/>
            <a:ext cx="4524375" cy="4162425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2361063" y="2497540"/>
            <a:ext cx="586854" cy="24566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390631" y="3905535"/>
            <a:ext cx="928048" cy="4094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2622645" y="2731827"/>
            <a:ext cx="586854" cy="24566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004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8230A2-21BD-0E42-A54B-815D144EF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2/8/23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CB0AD3-D6F6-CF4F-93E4-564141E0C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Closed Caption Data is in JSON</a:t>
            </a:r>
          </a:p>
        </p:txBody>
      </p:sp>
      <p:pic>
        <p:nvPicPr>
          <p:cNvPr id="8" name="Picture 7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1602650D-8CFC-6341-A64C-271105E85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14" y="1223157"/>
            <a:ext cx="2401683" cy="5219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656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2/8/23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Practice…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5910" y="1705970"/>
            <a:ext cx="2856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F_youtubeAPI_example.R</a:t>
            </a:r>
            <a:endParaRPr lang="en-US" sz="2000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AE1F6F8-9742-254D-83B6-41AF09898D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35551883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>
              <a:hlinkClick r:id="rId2"/>
            </a:endParaRPr>
          </a:p>
          <a:p>
            <a:r>
              <a:rPr lang="en-US" dirty="0"/>
              <a:t>If you work with social media data (requires signing up)</a:t>
            </a:r>
          </a:p>
          <a:p>
            <a:r>
              <a:rPr lang="en-US" dirty="0">
                <a:hlinkClick r:id="rId3"/>
              </a:rPr>
              <a:t>https://pipl.com/dev/demo</a:t>
            </a:r>
            <a:endParaRPr lang="en-US" dirty="0"/>
          </a:p>
          <a:p>
            <a:endParaRPr lang="en-US" dirty="0"/>
          </a:p>
          <a:p>
            <a:r>
              <a:rPr lang="en-US" dirty="0"/>
              <a:t>Sources of APIs to explore</a:t>
            </a:r>
          </a:p>
          <a:p>
            <a:r>
              <a:rPr lang="en-US" dirty="0"/>
              <a:t>Sign up at  </a:t>
            </a:r>
            <a:r>
              <a:rPr lang="en-US" dirty="0">
                <a:hlinkClick r:id="rId2"/>
              </a:rPr>
              <a:t>https://newsapi.org/</a:t>
            </a:r>
            <a:endParaRPr lang="en-US" dirty="0"/>
          </a:p>
          <a:p>
            <a:r>
              <a:rPr lang="en-US" dirty="0">
                <a:hlinkClick r:id="rId4"/>
              </a:rPr>
              <a:t>https://projects.fivethirtyeight.com/trump-approval-ratings/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https://projects.fivethirtyeight.com/biden-approval-rating/historical-approval.json</a:t>
            </a:r>
            <a:endParaRPr lang="en-US" dirty="0"/>
          </a:p>
          <a:p>
            <a:r>
              <a:rPr lang="en-US" dirty="0">
                <a:hlinkClick r:id="rId6"/>
              </a:rPr>
              <a:t>https://www.programmableweb.com/apis/directory</a:t>
            </a:r>
            <a:endParaRPr lang="en-US" dirty="0"/>
          </a:p>
          <a:p>
            <a:r>
              <a:rPr lang="en-US" dirty="0">
                <a:hlinkClick r:id="rId7"/>
              </a:rPr>
              <a:t>https://github.com/toddmotto/public-apis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Other Straightforward APIs to Explore </a:t>
            </a:r>
            <a:endParaRPr lang="en-US" dirty="0"/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B893951A-8E98-744F-BC02-AF8E8C7C69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6700A58B-DD98-43D0-B791-721480A02982}" type="datetime1">
              <a:rPr lang="en-US" smtClean="0"/>
              <a:t>2/8/23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26EEC80-39F8-C645-AFE2-2F08FBBC4669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1620642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2/8/23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Questionable Practice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57238" y="5300662"/>
            <a:ext cx="7758112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Websites don’t like you taking information for various reasons.  Always respect terms of service and any blocking software.</a:t>
            </a:r>
          </a:p>
        </p:txBody>
      </p:sp>
      <p:pic>
        <p:nvPicPr>
          <p:cNvPr id="2050" name="Picture 2" descr="Image result for web scraping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3525" y="1319213"/>
            <a:ext cx="6076950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54EA51C-E629-DC4D-9221-C284FD7EC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</a:t>
            </a:r>
          </a:p>
        </p:txBody>
      </p:sp>
    </p:spTree>
    <p:extLst>
      <p:ext uri="{BB962C8B-B14F-4D97-AF65-F5344CB8AC3E}">
        <p14:creationId xmlns:p14="http://schemas.microsoft.com/office/powerpoint/2010/main" val="41734628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C4B55E3-6219-4159-8C50-F1B59665A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Web-scraping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1BFE03-3AB0-4C9C-AC59-0A0C06649E16}"/>
              </a:ext>
            </a:extLst>
          </p:cNvPr>
          <p:cNvSpPr txBox="1"/>
          <p:nvPr/>
        </p:nvSpPr>
        <p:spPr>
          <a:xfrm>
            <a:off x="149901" y="1440485"/>
            <a:ext cx="85443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Everything in a webpage is  “client” side (interpreted by </a:t>
            </a:r>
            <a:r>
              <a:rPr lang="en-US" b="1" i="1" dirty="0"/>
              <a:t>your</a:t>
            </a:r>
            <a:r>
              <a:rPr lang="en-US" dirty="0"/>
              <a:t> computer), therefore you can get anything you see.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scrape is literally </a:t>
            </a:r>
            <a:r>
              <a:rPr lang="en-US" b="1" i="1" dirty="0"/>
              <a:t>custom</a:t>
            </a:r>
            <a:r>
              <a:rPr lang="en-US" dirty="0"/>
              <a:t> software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Webpages have different styles, object names, and complexity…</a:t>
            </a:r>
            <a:r>
              <a:rPr lang="en-US" b="1" i="1" dirty="0"/>
              <a:t>always check for an API first.</a:t>
            </a:r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89141120-9A9F-C84C-B570-ACB532AF69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6700A58B-DD98-43D0-B791-721480A02982}" type="datetime1">
              <a:rPr lang="en-US" smtClean="0"/>
              <a:t>2/8/23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E9708EC4-258B-1745-8D72-2E44F8D13B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</a:t>
            </a:r>
          </a:p>
        </p:txBody>
      </p:sp>
    </p:spTree>
    <p:extLst>
      <p:ext uri="{BB962C8B-B14F-4D97-AF65-F5344CB8AC3E}">
        <p14:creationId xmlns:p14="http://schemas.microsoft.com/office/powerpoint/2010/main" val="576312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2/8/23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Scraping Example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337" y="1171575"/>
            <a:ext cx="3143249" cy="471487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00038" y="2500313"/>
            <a:ext cx="4613955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IMDB.com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Internet Movie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Owned by Amazon.com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Realistically messy but doesn’t stop scraping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AF1D535-7DF4-E244-A8E5-F97D7D6256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</a:t>
            </a:r>
          </a:p>
        </p:txBody>
      </p:sp>
    </p:spTree>
    <p:extLst>
      <p:ext uri="{BB962C8B-B14F-4D97-AF65-F5344CB8AC3E}">
        <p14:creationId xmlns:p14="http://schemas.microsoft.com/office/powerpoint/2010/main" val="28508082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2/8/23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some data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68740" y="1037224"/>
            <a:ext cx="27325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G_webScraping.R</a:t>
            </a:r>
            <a:endParaRPr lang="en-US" sz="2800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07E6727E-FCA0-CA41-B03D-FF158BD695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03B2E9-0091-4856-6D34-8FB4FC96B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131572"/>
            <a:ext cx="7772400" cy="368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4178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AB7F0F2-2B85-437D-8807-0D248E0FC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843" y="365126"/>
            <a:ext cx="8641517" cy="591477"/>
          </a:xfrm>
        </p:spPr>
        <p:txBody>
          <a:bodyPr/>
          <a:lstStyle/>
          <a:p>
            <a:r>
              <a:rPr lang="en-US" dirty="0"/>
              <a:t>Let’s get the dirt on University of St Gallen profs.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3579E639-EE89-1B43-97FC-E3D64D7D52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6700A58B-DD98-43D0-B791-721480A02982}" type="datetime1">
              <a:rPr lang="en-US" smtClean="0"/>
              <a:t>2/8/23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82EF067-8795-F94F-B909-673E10C46C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045D6B1-730A-CA79-3FDC-439276B358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277357"/>
            <a:ext cx="7772400" cy="46381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36D69F4-928C-4A23-914E-1102C92E0022}"/>
              </a:ext>
            </a:extLst>
          </p:cNvPr>
          <p:cNvSpPr txBox="1"/>
          <p:nvPr/>
        </p:nvSpPr>
        <p:spPr>
          <a:xfrm>
            <a:off x="281222" y="2363815"/>
            <a:ext cx="26905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200" dirty="0"/>
              <a:t>Open a “headless” browser to the instructor page.  </a:t>
            </a:r>
            <a:r>
              <a:rPr lang="en-US" sz="1200" dirty="0" err="1"/>
              <a:t>Programatically</a:t>
            </a:r>
            <a:r>
              <a:rPr lang="en-US" sz="1200" dirty="0"/>
              <a:t> find all appropriate URLS which is represented by each picture. </a:t>
            </a:r>
          </a:p>
        </p:txBody>
      </p:sp>
    </p:spTree>
    <p:extLst>
      <p:ext uri="{BB962C8B-B14F-4D97-AF65-F5344CB8AC3E}">
        <p14:creationId xmlns:p14="http://schemas.microsoft.com/office/powerpoint/2010/main" val="3024593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0EC077-29F5-609A-82A9-D466233BF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277357"/>
            <a:ext cx="7772400" cy="463812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AB7F0F2-2B85-437D-8807-0D248E0FC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</a:t>
            </a:r>
            <a:r>
              <a:rPr lang="en-US" dirty="0" err="1"/>
              <a:t>ID’ing</a:t>
            </a:r>
            <a:r>
              <a:rPr lang="en-US" dirty="0"/>
              <a:t> the links go to each bio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EACAAA7-A3DD-4436-81C8-0624C2C3A13D}"/>
              </a:ext>
            </a:extLst>
          </p:cNvPr>
          <p:cNvSpPr txBox="1"/>
          <p:nvPr/>
        </p:nvSpPr>
        <p:spPr>
          <a:xfrm>
            <a:off x="6274088" y="285833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D075E0C-7919-49F3-AFCB-1813D27FFF7F}"/>
              </a:ext>
            </a:extLst>
          </p:cNvPr>
          <p:cNvSpPr txBox="1"/>
          <p:nvPr/>
        </p:nvSpPr>
        <p:spPr>
          <a:xfrm>
            <a:off x="6265888" y="4513817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DF86369-BAFE-4398-B40F-DBF886F795F9}"/>
              </a:ext>
            </a:extLst>
          </p:cNvPr>
          <p:cNvSpPr/>
          <p:nvPr/>
        </p:nvSpPr>
        <p:spPr>
          <a:xfrm>
            <a:off x="3028950" y="1653615"/>
            <a:ext cx="2914649" cy="115183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Image result for egghead">
            <a:extLst>
              <a:ext uri="{FF2B5EF4-FFF2-40B4-BE49-F238E27FC236}">
                <a16:creationId xmlns:a16="http://schemas.microsoft.com/office/drawing/2014/main" id="{A381C910-390B-42D3-8BE0-694A68701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1738" y="2953685"/>
            <a:ext cx="614437" cy="776648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Date Placeholder 1">
            <a:extLst>
              <a:ext uri="{FF2B5EF4-FFF2-40B4-BE49-F238E27FC236}">
                <a16:creationId xmlns:a16="http://schemas.microsoft.com/office/drawing/2014/main" id="{31FB884D-DAF2-0F4E-A3F4-20DBA4CD3C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6700A58B-DD98-43D0-B791-721480A02982}" type="datetime1">
              <a:rPr lang="en-US" smtClean="0"/>
              <a:t>2/8/23</a:t>
            </a:fld>
            <a:endParaRPr lang="en-US"/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37CCC94A-DA25-C544-B08D-6FF8C17785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F171B0-F2D0-4C32-9624-429FA45145B4}"/>
              </a:ext>
            </a:extLst>
          </p:cNvPr>
          <p:cNvSpPr txBox="1"/>
          <p:nvPr/>
        </p:nvSpPr>
        <p:spPr>
          <a:xfrm>
            <a:off x="281222" y="2363815"/>
            <a:ext cx="26742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200" dirty="0"/>
              <a:t>Open a “headless” browser to the instructor page.  Find all appropriate URLS which is represented by each picture. </a:t>
            </a:r>
          </a:p>
          <a:p>
            <a:pPr marL="342900" indent="-342900">
              <a:buAutoNum type="arabicPeriod"/>
            </a:pPr>
            <a:r>
              <a:rPr lang="en-US" sz="1200" dirty="0"/>
              <a:t>Loop through all </a:t>
            </a:r>
            <a:r>
              <a:rPr lang="en-US" sz="1200" dirty="0" err="1"/>
              <a:t>ID’ed</a:t>
            </a:r>
            <a:r>
              <a:rPr lang="en-US" sz="1200" dirty="0"/>
              <a:t> URLs to get the bio of each professor.</a:t>
            </a:r>
          </a:p>
          <a:p>
            <a:pPr marL="342900" indent="-342900">
              <a:buAutoNum type="arabicPeriod"/>
            </a:pPr>
            <a:endParaRPr lang="en-US" sz="1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260767-15D2-ACFF-BC0B-18F8DB9CFF72}"/>
              </a:ext>
            </a:extLst>
          </p:cNvPr>
          <p:cNvSpPr/>
          <p:nvPr/>
        </p:nvSpPr>
        <p:spPr>
          <a:xfrm>
            <a:off x="6014356" y="1653615"/>
            <a:ext cx="2914649" cy="115183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F498C8-33DF-7932-A021-E236928CEB7C}"/>
              </a:ext>
            </a:extLst>
          </p:cNvPr>
          <p:cNvSpPr/>
          <p:nvPr/>
        </p:nvSpPr>
        <p:spPr>
          <a:xfrm>
            <a:off x="3028950" y="2884793"/>
            <a:ext cx="2914649" cy="952421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5FA9CB-70CD-3FB3-48E1-EF39C30BE296}"/>
              </a:ext>
            </a:extLst>
          </p:cNvPr>
          <p:cNvSpPr/>
          <p:nvPr/>
        </p:nvSpPr>
        <p:spPr>
          <a:xfrm>
            <a:off x="6014355" y="2884793"/>
            <a:ext cx="2914649" cy="952421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4AEFB9-F774-E5A3-8126-1827171FDD28}"/>
              </a:ext>
            </a:extLst>
          </p:cNvPr>
          <p:cNvSpPr/>
          <p:nvPr/>
        </p:nvSpPr>
        <p:spPr>
          <a:xfrm>
            <a:off x="3028949" y="3919339"/>
            <a:ext cx="2914649" cy="952421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B6E48C5-1054-307D-BA14-59FA3FC87FD9}"/>
              </a:ext>
            </a:extLst>
          </p:cNvPr>
          <p:cNvSpPr/>
          <p:nvPr/>
        </p:nvSpPr>
        <p:spPr>
          <a:xfrm>
            <a:off x="3028949" y="4997474"/>
            <a:ext cx="2914649" cy="952421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E56D3C-9F71-8D04-4E3F-D96CC46B6D99}"/>
              </a:ext>
            </a:extLst>
          </p:cNvPr>
          <p:cNvSpPr/>
          <p:nvPr/>
        </p:nvSpPr>
        <p:spPr>
          <a:xfrm>
            <a:off x="6014355" y="3913677"/>
            <a:ext cx="2914649" cy="952421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5E56D8C-3D29-9BE1-D3A6-0BBE06729E53}"/>
              </a:ext>
            </a:extLst>
          </p:cNvPr>
          <p:cNvSpPr/>
          <p:nvPr/>
        </p:nvSpPr>
        <p:spPr>
          <a:xfrm>
            <a:off x="6030684" y="4997473"/>
            <a:ext cx="2914649" cy="952421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833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4" grpId="0" animBg="1"/>
      <p:bldP spid="5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0D5B9A0F-CCD0-4348-8112-2A1A806F4019}" type="datetime1">
              <a:rPr lang="en-US" smtClean="0"/>
              <a:t>2/8/23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API?</a:t>
            </a:r>
          </a:p>
        </p:txBody>
      </p:sp>
      <p:sp>
        <p:nvSpPr>
          <p:cNvPr id="7" name="Rectangle 6"/>
          <p:cNvSpPr/>
          <p:nvPr/>
        </p:nvSpPr>
        <p:spPr>
          <a:xfrm>
            <a:off x="2247900" y="2082060"/>
            <a:ext cx="4572000" cy="923330"/>
          </a:xfrm>
          <a:prstGeom prst="rect">
            <a:avLst/>
          </a:prstGeom>
          <a:ln>
            <a:solidFill>
              <a:schemeClr val="accent6"/>
            </a:solidFill>
          </a:ln>
        </p:spPr>
        <p:txBody>
          <a:bodyPr>
            <a:spAutoFit/>
          </a:bodyPr>
          <a:lstStyle/>
          <a:p>
            <a:pPr algn="ctr"/>
            <a:r>
              <a:rPr lang="en-US" dirty="0"/>
              <a:t>“Application Program Interface”</a:t>
            </a:r>
          </a:p>
          <a:p>
            <a:r>
              <a:rPr lang="en-US" dirty="0"/>
              <a:t>Clearly defined methods of communication between various software components. </a:t>
            </a:r>
          </a:p>
        </p:txBody>
      </p:sp>
      <p:pic>
        <p:nvPicPr>
          <p:cNvPr id="801794" name="Picture 2" descr="Image result for what is an ap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3325324"/>
            <a:ext cx="5715000" cy="2000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6275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AB7F0F2-2B85-437D-8807-0D248E0FC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Let’s get the dirt on our profs.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583B63-C959-4CB0-A267-BC5B177361C5}"/>
              </a:ext>
            </a:extLst>
          </p:cNvPr>
          <p:cNvSpPr txBox="1"/>
          <p:nvPr/>
        </p:nvSpPr>
        <p:spPr>
          <a:xfrm>
            <a:off x="668740" y="1037224"/>
            <a:ext cx="48613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H_webScraping_multipleURLS.R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6D69F4-928C-4A23-914E-1102C92E0022}"/>
              </a:ext>
            </a:extLst>
          </p:cNvPr>
          <p:cNvSpPr txBox="1"/>
          <p:nvPr/>
        </p:nvSpPr>
        <p:spPr>
          <a:xfrm>
            <a:off x="281222" y="2363815"/>
            <a:ext cx="30861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Open a “headless” browser to the instructor page.  Find all appropriate URLS which is represented by each picture. </a:t>
            </a:r>
          </a:p>
          <a:p>
            <a:pPr marL="342900" indent="-342900">
              <a:buAutoNum type="arabicPeriod"/>
            </a:pPr>
            <a:r>
              <a:rPr lang="en-US" dirty="0"/>
              <a:t>Loop through all </a:t>
            </a:r>
            <a:r>
              <a:rPr lang="en-US" dirty="0" err="1"/>
              <a:t>ID’ed</a:t>
            </a:r>
            <a:r>
              <a:rPr lang="en-US" dirty="0"/>
              <a:t> URLs to get the bio of each professor.</a:t>
            </a:r>
          </a:p>
          <a:p>
            <a:pPr marL="342900" indent="-342900">
              <a:buAutoNum type="arabicPeriod"/>
            </a:pPr>
            <a:r>
              <a:rPr lang="en-US" dirty="0"/>
              <a:t>Extract the bio text from each page and organize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10" name="Date Placeholder 1">
            <a:extLst>
              <a:ext uri="{FF2B5EF4-FFF2-40B4-BE49-F238E27FC236}">
                <a16:creationId xmlns:a16="http://schemas.microsoft.com/office/drawing/2014/main" id="{497E7A8D-1BD8-1F44-8B93-397881726D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6700A58B-DD98-43D0-B791-721480A02982}" type="datetime1">
              <a:rPr lang="en-US" smtClean="0"/>
              <a:t>2/8/23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C23E27A-2C11-B947-B2CE-E28A6BA522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3CE564-37B8-1575-C6A8-963B24000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1175" y="2136378"/>
            <a:ext cx="3587750" cy="11557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B1EE972-D752-0E00-4964-F9D8F34A2E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1175" y="4145293"/>
            <a:ext cx="4194175" cy="7819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A71A43-CB16-8953-56AA-FBA68718F0BA}"/>
              </a:ext>
            </a:extLst>
          </p:cNvPr>
          <p:cNvSpPr txBox="1"/>
          <p:nvPr/>
        </p:nvSpPr>
        <p:spPr>
          <a:xfrm>
            <a:off x="4321175" y="1879695"/>
            <a:ext cx="3200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Page1 Get the “Read more” Link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24283C-9D75-2586-B9E9-1E033B09F96A}"/>
              </a:ext>
            </a:extLst>
          </p:cNvPr>
          <p:cNvSpPr txBox="1"/>
          <p:nvPr/>
        </p:nvSpPr>
        <p:spPr>
          <a:xfrm>
            <a:off x="4321174" y="3821954"/>
            <a:ext cx="3576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Navigate to Page 2 &amp; scrape the text</a:t>
            </a:r>
          </a:p>
        </p:txBody>
      </p:sp>
    </p:spTree>
    <p:extLst>
      <p:ext uri="{BB962C8B-B14F-4D97-AF65-F5344CB8AC3E}">
        <p14:creationId xmlns:p14="http://schemas.microsoft.com/office/powerpoint/2010/main" val="4067649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15688" y="1127080"/>
            <a:ext cx="8312624" cy="3131024"/>
          </a:xfrm>
        </p:spPr>
        <p:txBody>
          <a:bodyPr/>
          <a:lstStyle/>
          <a:p>
            <a:pPr lvl="1"/>
            <a:endParaRPr lang="en-US" dirty="0"/>
          </a:p>
          <a:p>
            <a:r>
              <a:rPr lang="en-US" dirty="0"/>
              <a:t>JSON- </a:t>
            </a:r>
            <a:r>
              <a:rPr lang="en-US" dirty="0" err="1"/>
              <a:t>Javascript</a:t>
            </a:r>
            <a:r>
              <a:rPr lang="en-US" dirty="0"/>
              <a:t> Object Notation</a:t>
            </a:r>
          </a:p>
          <a:p>
            <a:pPr lvl="1"/>
            <a:r>
              <a:rPr lang="en-US" dirty="0"/>
              <a:t>Similar to R but used to make interactive objects in web browsers.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formats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1704726" y="3879239"/>
            <a:ext cx="5734548" cy="2000251"/>
            <a:chOff x="1160584" y="3879239"/>
            <a:chExt cx="5734548" cy="2000251"/>
          </a:xfrm>
        </p:grpSpPr>
        <p:pic>
          <p:nvPicPr>
            <p:cNvPr id="6" name="Picture 2" descr="Image result for what is an api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0584" y="3879239"/>
              <a:ext cx="5715000" cy="20002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Oval 7"/>
            <p:cNvSpPr/>
            <p:nvPr/>
          </p:nvSpPr>
          <p:spPr>
            <a:xfrm>
              <a:off x="1376147" y="4183434"/>
              <a:ext cx="1391859" cy="1391859"/>
            </a:xfrm>
            <a:prstGeom prst="ellipse">
              <a:avLst/>
            </a:prstGeom>
            <a:solidFill>
              <a:srgbClr val="24AB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302256" y="4694697"/>
              <a:ext cx="16979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Ask a question</a:t>
              </a:r>
            </a:p>
          </p:txBody>
        </p:sp>
        <p:sp>
          <p:nvSpPr>
            <p:cNvPr id="9" name="Oval 8"/>
            <p:cNvSpPr/>
            <p:nvPr/>
          </p:nvSpPr>
          <p:spPr>
            <a:xfrm>
              <a:off x="5196407" y="4183433"/>
              <a:ext cx="1391859" cy="1391859"/>
            </a:xfrm>
            <a:prstGeom prst="ellipse">
              <a:avLst/>
            </a:prstGeom>
            <a:solidFill>
              <a:srgbClr val="8071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123012" y="4492446"/>
              <a:ext cx="17721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Respond in XML or JSON</a:t>
              </a:r>
            </a:p>
          </p:txBody>
        </p:sp>
      </p:grpSp>
      <p:sp>
        <p:nvSpPr>
          <p:cNvPr id="14" name="Date Placeholder 1">
            <a:extLst>
              <a:ext uri="{FF2B5EF4-FFF2-40B4-BE49-F238E27FC236}">
                <a16:creationId xmlns:a16="http://schemas.microsoft.com/office/drawing/2014/main" id="{BD3EC70D-7268-DE4F-9BA1-20B610AB5B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6700A58B-DD98-43D0-B791-721480A02982}" type="datetime1">
              <a:rPr lang="en-US" smtClean="0"/>
              <a:t>2/8/23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967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0D5B9A0F-CCD0-4348-8112-2A1A806F4019}" type="datetime1">
              <a:rPr lang="en-US" smtClean="0"/>
              <a:t>2/8/23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phone doesn’t have every map in the world.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1714500" y="1945310"/>
            <a:ext cx="5715000" cy="2967380"/>
            <a:chOff x="1714500" y="1064690"/>
            <a:chExt cx="5715000" cy="2967380"/>
          </a:xfrm>
        </p:grpSpPr>
        <p:grpSp>
          <p:nvGrpSpPr>
            <p:cNvPr id="10" name="Group 9"/>
            <p:cNvGrpSpPr/>
            <p:nvPr/>
          </p:nvGrpSpPr>
          <p:grpSpPr>
            <a:xfrm>
              <a:off x="1714500" y="2031819"/>
              <a:ext cx="5715000" cy="2000251"/>
              <a:chOff x="1714500" y="3325324"/>
              <a:chExt cx="5715000" cy="2000251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1714500" y="3325324"/>
                <a:ext cx="5715000" cy="2000251"/>
                <a:chOff x="1714500" y="3325324"/>
                <a:chExt cx="5715000" cy="2000251"/>
              </a:xfrm>
            </p:grpSpPr>
            <p:pic>
              <p:nvPicPr>
                <p:cNvPr id="801794" name="Picture 2" descr="Image result for what is an api"/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714500" y="3325324"/>
                  <a:ext cx="5715000" cy="200025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" name="Oval 2"/>
                <p:cNvSpPr/>
                <p:nvPr/>
              </p:nvSpPr>
              <p:spPr>
                <a:xfrm>
                  <a:off x="1949115" y="3629519"/>
                  <a:ext cx="1391859" cy="1391859"/>
                </a:xfrm>
                <a:prstGeom prst="ellipse">
                  <a:avLst/>
                </a:prstGeom>
                <a:solidFill>
                  <a:srgbClr val="24ABE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Oval 10"/>
                <p:cNvSpPr/>
                <p:nvPr/>
              </p:nvSpPr>
              <p:spPr>
                <a:xfrm>
                  <a:off x="5759115" y="3612918"/>
                  <a:ext cx="1391859" cy="1391859"/>
                </a:xfrm>
                <a:prstGeom prst="ellipse">
                  <a:avLst/>
                </a:prstGeom>
                <a:solidFill>
                  <a:srgbClr val="8071B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9" name="Picture 2" descr="Image result for google maps logo transparent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101742" y="3925535"/>
                <a:ext cx="706603" cy="70660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4" name="Rectangle 13"/>
            <p:cNvSpPr/>
            <p:nvPr/>
          </p:nvSpPr>
          <p:spPr>
            <a:xfrm>
              <a:off x="2045369" y="1064690"/>
              <a:ext cx="5053263" cy="646331"/>
            </a:xfrm>
            <a:prstGeom prst="rect">
              <a:avLst/>
            </a:prstGeom>
            <a:ln>
              <a:solidFill>
                <a:schemeClr val="accent6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“Your phone requests information from the maps API services to render the information.</a:t>
              </a:r>
            </a:p>
          </p:txBody>
        </p:sp>
      </p:grpSp>
      <p:pic>
        <p:nvPicPr>
          <p:cNvPr id="1028" name="Picture 4" descr="Image result for iphone clipar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7791" y="3251532"/>
            <a:ext cx="1724231" cy="1293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7811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0D5B9A0F-CCD0-4348-8112-2A1A806F4019}" type="datetime1">
              <a:rPr lang="en-US" smtClean="0"/>
              <a:t>2/8/23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phone doesn’t have every map in the world.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5038"/>
          <a:stretch/>
        </p:blipFill>
        <p:spPr>
          <a:xfrm>
            <a:off x="3966250" y="2121479"/>
            <a:ext cx="4689692" cy="321479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99746" name="Picture 2" descr="Image result for google maps logo transparen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875" y="1760562"/>
            <a:ext cx="706603" cy="706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177421" y="2913269"/>
            <a:ext cx="37121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Google Maps API Services include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Geocoding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Base map “tiles”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Basic Geographic Info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370997" y="1760562"/>
            <a:ext cx="58801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4"/>
              </a:rPr>
              <a:t>www.google.com/maps/place/Cleveland,+OH/@41.4951143,-81.8462865,11z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78199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0D5B9A0F-CCD0-4348-8112-2A1A806F4019}" type="datetime1">
              <a:rPr lang="en-US" smtClean="0"/>
              <a:t>2/8/23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APIs are behind many of the sites you use everyday.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4681" y="1633674"/>
            <a:ext cx="4423320" cy="439863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641445" y="2292824"/>
            <a:ext cx="23041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linkClick r:id="rId3"/>
              </a:rPr>
              <a:t>Static Map API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641445" y="3179928"/>
            <a:ext cx="3643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Static images are loaded as tiles underneath allowing you to scroll and navigate in your browser.</a:t>
            </a:r>
          </a:p>
        </p:txBody>
      </p:sp>
    </p:spTree>
    <p:extLst>
      <p:ext uri="{BB962C8B-B14F-4D97-AF65-F5344CB8AC3E}">
        <p14:creationId xmlns:p14="http://schemas.microsoft.com/office/powerpoint/2010/main" val="2979029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0D5B9A0F-CCD0-4348-8112-2A1A806F4019}" type="datetime1">
              <a:rPr lang="en-US" smtClean="0"/>
              <a:t>2/8/23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APIs are behind many of the sites you use everyday.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54842" y="2292824"/>
            <a:ext cx="33087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linkClick r:id="rId2"/>
              </a:rPr>
              <a:t>JSON Information API</a:t>
            </a:r>
            <a:endParaRPr lang="en-US" sz="2800" dirty="0"/>
          </a:p>
        </p:txBody>
      </p:sp>
      <p:sp>
        <p:nvSpPr>
          <p:cNvPr id="21" name="TextBox 20"/>
          <p:cNvSpPr txBox="1"/>
          <p:nvPr/>
        </p:nvSpPr>
        <p:spPr>
          <a:xfrm>
            <a:off x="354842" y="3193576"/>
            <a:ext cx="36439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 top of the tiles, more information is needed including the geo-political information and coordinates for the “bounding box”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9543" y="1064525"/>
            <a:ext cx="4395566" cy="51099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994823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0D5B9A0F-CCD0-4348-8112-2A1A806F4019}" type="datetime1">
              <a:rPr lang="en-US" smtClean="0"/>
              <a:t>2/8/23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you know where to look, you can access APIs for data!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35" y="1008633"/>
            <a:ext cx="1369434" cy="62993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5586" y="1638572"/>
            <a:ext cx="8958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https://www.youtube.com/watch?v=K5Rly83zfuI&amp;ab_channel=TheDailyShowwithTrevorNoah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705969" y="1269240"/>
            <a:ext cx="6515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the video has closed captioning, let’s grab the text by clicking “cc”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6EBC87D-D257-E419-445C-CA17099035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5046" y="2264766"/>
            <a:ext cx="6109447" cy="3722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2913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2/8/23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chrome access the developer console.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0751" y="2026692"/>
            <a:ext cx="4371975" cy="4114800"/>
          </a:xfrm>
          <a:prstGeom prst="rect">
            <a:avLst/>
          </a:prstGeom>
        </p:spPr>
      </p:pic>
      <p:pic>
        <p:nvPicPr>
          <p:cNvPr id="7" name="Picture 6" descr="Image result for chrome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267" y="1158982"/>
            <a:ext cx="745958" cy="74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705969" y="1269240"/>
            <a:ext cx="5381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While the video is playing, press F12 &amp; reload the page.</a:t>
            </a:r>
          </a:p>
        </p:txBody>
      </p:sp>
    </p:spTree>
    <p:extLst>
      <p:ext uri="{BB962C8B-B14F-4D97-AF65-F5344CB8AC3E}">
        <p14:creationId xmlns:p14="http://schemas.microsoft.com/office/powerpoint/2010/main" val="292477406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666</Words>
  <Application>Microsoft Macintosh PowerPoint</Application>
  <PresentationFormat>On-screen Show (4:3)</PresentationFormat>
  <Paragraphs>104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1_Office Theme</vt:lpstr>
      <vt:lpstr> API Sources</vt:lpstr>
      <vt:lpstr>What is an API?</vt:lpstr>
      <vt:lpstr>Two formats</vt:lpstr>
      <vt:lpstr>Your phone doesn’t have every map in the world.</vt:lpstr>
      <vt:lpstr>Your phone doesn’t have every map in the world.</vt:lpstr>
      <vt:lpstr>APIs are behind many of the sites you use everyday.</vt:lpstr>
      <vt:lpstr>APIs are behind many of the sites you use everyday.</vt:lpstr>
      <vt:lpstr>If you know where to look, you can access APIs for data!</vt:lpstr>
      <vt:lpstr>In chrome access the developer console.</vt:lpstr>
      <vt:lpstr>PowerPoint Presentation</vt:lpstr>
      <vt:lpstr>Closed Caption Data is in JSON</vt:lpstr>
      <vt:lpstr>Let’s Practice…</vt:lpstr>
      <vt:lpstr>Other Straightforward APIs to Explore </vt:lpstr>
      <vt:lpstr>Questionable Practice</vt:lpstr>
      <vt:lpstr>Web-scraping</vt:lpstr>
      <vt:lpstr>Web Scraping Example</vt:lpstr>
      <vt:lpstr>Getting some data</vt:lpstr>
      <vt:lpstr>Let’s get the dirt on University of St Gallen profs.</vt:lpstr>
      <vt:lpstr>After ID’ing the links go to each bio</vt:lpstr>
      <vt:lpstr>Let’s get the dirt on our profs.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5!</dc:title>
  <dc:creator>Kwartler, Edward</dc:creator>
  <cp:lastModifiedBy>Kwartler, Edward</cp:lastModifiedBy>
  <cp:revision>5</cp:revision>
  <dcterms:created xsi:type="dcterms:W3CDTF">2021-01-10T22:13:02Z</dcterms:created>
  <dcterms:modified xsi:type="dcterms:W3CDTF">2023-02-09T02:11:53Z</dcterms:modified>
</cp:coreProperties>
</file>

<file path=docProps/thumbnail.jpeg>
</file>